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89" r:id="rId2"/>
    <p:sldId id="291" r:id="rId3"/>
    <p:sldId id="292" r:id="rId4"/>
    <p:sldId id="258" r:id="rId5"/>
    <p:sldId id="286" r:id="rId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6F0"/>
    <a:srgbClr val="005A9E"/>
    <a:srgbClr val="FF5B5B"/>
    <a:srgbClr val="FF4747"/>
    <a:srgbClr val="F60000"/>
    <a:srgbClr val="FEF2E8"/>
    <a:srgbClr val="FDEAD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5E0BE-6713-4E65-98FE-8D40BC40834A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1427-44E3-4DF2-8BBB-D5ECDC8FDC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8778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1427-44E3-4DF2-8BBB-D5ECDC8FDCD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197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Икона «Чудо Георгия о </a:t>
            </a:r>
            <a:r>
              <a:rPr lang="ru-RU" dirty="0" err="1" smtClean="0"/>
              <a:t>змие</a:t>
            </a:r>
            <a:r>
              <a:rPr lang="ru-RU" dirty="0" smtClean="0"/>
              <a:t>», 14в., Новгород.   </a:t>
            </a:r>
            <a:r>
              <a:rPr lang="ru-RU" dirty="0" err="1" smtClean="0"/>
              <a:t>Дейнека.Оборона</a:t>
            </a:r>
            <a:r>
              <a:rPr lang="ru-RU" dirty="0" smtClean="0"/>
              <a:t> Севастополя</a:t>
            </a:r>
          </a:p>
          <a:p>
            <a:r>
              <a:rPr lang="en-US" dirty="0" smtClean="0"/>
              <a:t>www.nsad.ru</a:t>
            </a:r>
            <a:r>
              <a:rPr lang="ru-RU" dirty="0" smtClean="0"/>
              <a:t>, </a:t>
            </a:r>
            <a:r>
              <a:rPr lang="en-US" dirty="0" smtClean="0"/>
              <a:t>http://www.timetolive.ru/images/upload/image/p12-1(2).jpg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1427-44E3-4DF2-8BBB-D5ECDC8FDCD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197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1427-44E3-4DF2-8BBB-D5ECDC8FDCD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290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hrest.info/wp-content/uploads/2008/07/kreshenie_rusi_440.gi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ortodox.donbass.com/1020/pic/b8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audio" Target="../media/audio2.wav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03648" y="404664"/>
            <a:ext cx="628576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Проверка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домашнего задания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2564904"/>
            <a:ext cx="78167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Вспомните тему прошлого урока</a:t>
            </a:r>
            <a:endParaRPr lang="ru-RU" sz="4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19612" y="404664"/>
            <a:ext cx="60538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 христианство 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пришло на Русь </a:t>
            </a:r>
            <a:endParaRPr lang="ru-RU" sz="54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" name="Picture 5" descr="Картинка 12 из 1067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2357438"/>
            <a:ext cx="3421062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995936" y="3573016"/>
            <a:ext cx="48965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defRPr/>
            </a:pPr>
            <a:r>
              <a:rPr lang="ru-RU" sz="4800" b="1" dirty="0" smtClean="0"/>
              <a:t>Князь Владимир </a:t>
            </a:r>
            <a:r>
              <a:rPr lang="ru-RU" sz="4800" b="1" dirty="0" err="1" smtClean="0"/>
              <a:t>Святославич</a:t>
            </a:r>
            <a:endParaRPr lang="ru-RU" sz="4800" b="1" dirty="0" smtClean="0"/>
          </a:p>
          <a:p>
            <a:pPr marL="609600" indent="-609600" algn="ctr">
              <a:defRPr/>
            </a:pPr>
            <a:r>
              <a:rPr lang="ru-RU" sz="4800" b="1" dirty="0" smtClean="0"/>
              <a:t>(980-1015гг.)</a:t>
            </a:r>
          </a:p>
        </p:txBody>
      </p:sp>
    </p:spTree>
    <p:extLst>
      <p:ext uri="{BB962C8B-B14F-4D97-AF65-F5344CB8AC3E}">
        <p14:creationId xmlns="" xmlns:p14="http://schemas.microsoft.com/office/powerpoint/2010/main" val="1416416214"/>
      </p:ext>
    </p:extLst>
  </p:cSld>
  <p:clrMapOvr>
    <a:masterClrMapping/>
  </p:clrMapOvr>
  <p:transition spd="slow">
    <p:split orient="vert"/>
    <p:sndAc>
      <p:stSnd>
        <p:snd r:embed="rId3" name="Благовест русский Север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0" grpId="1"/>
      <p:bldP spid="1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66"/>
                </a:solidFill>
              </a:rPr>
              <a:t>988 г. от Рождества Христова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dirty="0" smtClean="0"/>
              <a:t>  </a:t>
            </a:r>
            <a:r>
              <a:rPr lang="ru-RU" sz="3600" b="1" dirty="0" smtClean="0"/>
              <a:t>Князь Владимир призвал жителей Киева креститься в реке Днепр.</a:t>
            </a:r>
          </a:p>
          <a:p>
            <a:pPr>
              <a:buFont typeface="Wingdings" pitchFamily="2" charset="2"/>
              <a:buNone/>
            </a:pPr>
            <a:endParaRPr lang="ru-RU" sz="3600" dirty="0" smtClean="0"/>
          </a:p>
        </p:txBody>
      </p:sp>
      <p:pic>
        <p:nvPicPr>
          <p:cNvPr id="24579" name="Picture 10" descr="Картинка 38 из 1085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3141663"/>
            <a:ext cx="604837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060848"/>
            <a:ext cx="4686300" cy="4525963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660066"/>
                </a:solidFill>
              </a:rPr>
              <a:t>открыл школы для детей </a:t>
            </a:r>
          </a:p>
          <a:p>
            <a:r>
              <a:rPr lang="ru-RU" sz="2800" b="1" i="1" dirty="0" smtClean="0">
                <a:solidFill>
                  <a:srgbClr val="660066"/>
                </a:solidFill>
              </a:rPr>
              <a:t>заботился о том, чтобы никто не голодал </a:t>
            </a:r>
          </a:p>
          <a:p>
            <a:r>
              <a:rPr lang="ru-RU" sz="2800" b="1" i="1" dirty="0" smtClean="0">
                <a:solidFill>
                  <a:srgbClr val="660066"/>
                </a:solidFill>
              </a:rPr>
              <a:t> стал милосердным</a:t>
            </a:r>
          </a:p>
          <a:p>
            <a:r>
              <a:rPr lang="ru-RU" sz="2800" b="1" i="1" dirty="0" smtClean="0">
                <a:solidFill>
                  <a:srgbClr val="660066"/>
                </a:solidFill>
              </a:rPr>
              <a:t>начал строить храмы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4" y="1972012"/>
            <a:ext cx="3390081" cy="47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260648"/>
            <a:ext cx="79603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GB" sz="5400" b="1" cap="none" spc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После</a:t>
            </a:r>
            <a:r>
              <a:rPr lang="en-GB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r>
              <a:rPr lang="en-GB" sz="5400" b="1" cap="none" spc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рещения</a:t>
            </a:r>
            <a:r>
              <a:rPr lang="en-GB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Руси </a:t>
            </a:r>
            <a:b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GB" sz="5400" b="1" cap="none" spc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князь</a:t>
            </a:r>
            <a:r>
              <a:rPr lang="en-GB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GB" sz="5400" b="1" cap="none" spc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Владимир</a:t>
            </a:r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37" y="4243407"/>
            <a:ext cx="29210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37" y="4219185"/>
            <a:ext cx="5402263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83768" y="5997791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УРОК ОПК № 19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416214"/>
      </p:ext>
    </p:extLst>
  </p:cSld>
  <p:clrMapOvr>
    <a:masterClrMapping/>
  </p:clrMapOvr>
  <p:transition spd="slow">
    <p:split orient="vert"/>
    <p:sndAc>
      <p:stSnd>
        <p:snd r:embed="rId3" name="Благовест русский Север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2745" y="260648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spc="-100" dirty="0" smtClean="0">
                <a:solidFill>
                  <a:schemeClr val="accent2">
                    <a:lumMod val="50000"/>
                  </a:schemeClr>
                </a:solidFill>
              </a:rPr>
              <a:t>СПЕШИТЕ  ДЕЛАТЬ  ДОБРЫЕ  ДЕЛА</a:t>
            </a:r>
            <a:endParaRPr lang="ru-RU" sz="4400" b="1" spc="-1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052609" y="4509119"/>
            <a:ext cx="7038782" cy="2062103"/>
          </a:xfrm>
          <a:prstGeom prst="rect">
            <a:avLst/>
          </a:prstGeom>
          <a:solidFill>
            <a:srgbClr val="FEF6F0"/>
          </a:solidFill>
        </p:spPr>
        <p:txBody>
          <a:bodyPr wrap="square">
            <a:spAutoFit/>
          </a:bodyPr>
          <a:lstStyle/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Которые всегда идут не в счет.</a:t>
            </a:r>
          </a:p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Когда к вам благодарность не придет.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12775" y="4514235"/>
            <a:ext cx="6318448" cy="2062103"/>
          </a:xfrm>
          <a:prstGeom prst="rect">
            <a:avLst/>
          </a:prstGeom>
          <a:solidFill>
            <a:srgbClr val="FEF6F0"/>
          </a:solidFill>
        </p:spPr>
        <p:txBody>
          <a:bodyPr wrap="square">
            <a:spAutoFit/>
          </a:bodyPr>
          <a:lstStyle/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Которые рассудку вопреки.</a:t>
            </a:r>
          </a:p>
          <a:p>
            <a:r>
              <a:rPr lang="ru-RU" sz="3200" b="1" dirty="0" smtClean="0"/>
              <a:t>Что </a:t>
            </a:r>
            <a:r>
              <a:rPr lang="ru-RU" sz="3200" b="1" dirty="0"/>
              <a:t>у истоков человек пошлет,</a:t>
            </a:r>
          </a:p>
          <a:p>
            <a:r>
              <a:rPr lang="ru-RU" sz="3200" b="1" dirty="0"/>
              <a:t>То и получит в устье у реки.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65596" y="4514235"/>
            <a:ext cx="6823249" cy="2062103"/>
          </a:xfrm>
          <a:prstGeom prst="rect">
            <a:avLst/>
          </a:prstGeom>
          <a:solidFill>
            <a:srgbClr val="FEF6F0"/>
          </a:solidFill>
        </p:spPr>
        <p:txBody>
          <a:bodyPr wrap="square">
            <a:spAutoFit/>
          </a:bodyPr>
          <a:lstStyle/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Ни денег не сулящие, ни благ.</a:t>
            </a:r>
          </a:p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Забыв на веки принцип "так-на-так".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512244" y="4508661"/>
            <a:ext cx="6119512" cy="2062103"/>
          </a:xfrm>
          <a:prstGeom prst="rect">
            <a:avLst/>
          </a:prstGeom>
          <a:solidFill>
            <a:srgbClr val="FEF6F0"/>
          </a:solidFill>
        </p:spPr>
        <p:txBody>
          <a:bodyPr wrap="square">
            <a:spAutoFit/>
          </a:bodyPr>
          <a:lstStyle/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Но не копите в памяти обид.</a:t>
            </a:r>
          </a:p>
          <a:p>
            <a:r>
              <a:rPr lang="ru-RU" sz="3200" b="1" dirty="0"/>
              <a:t>Хоть тот, кому вы сделали добро</a:t>
            </a:r>
          </a:p>
          <a:p>
            <a:r>
              <a:rPr lang="ru-RU" sz="3200" b="1" dirty="0"/>
              <a:t>Вам этого по жизни не простит.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382556" y="4503001"/>
            <a:ext cx="6378888" cy="2062103"/>
          </a:xfrm>
          <a:prstGeom prst="rect">
            <a:avLst/>
          </a:prstGeom>
          <a:solidFill>
            <a:srgbClr val="FEF6F0"/>
          </a:solidFill>
        </p:spPr>
        <p:txBody>
          <a:bodyPr wrap="square">
            <a:spAutoFit/>
          </a:bodyPr>
          <a:lstStyle/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Чтоб за свое добро любить других.</a:t>
            </a:r>
          </a:p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Во имя утвержденья вас самих.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541015" y="4503000"/>
            <a:ext cx="6061971" cy="2062103"/>
          </a:xfrm>
          <a:prstGeom prst="rect">
            <a:avLst/>
          </a:prstGeom>
          <a:solidFill>
            <a:srgbClr val="FEF6F0"/>
          </a:solidFill>
        </p:spPr>
        <p:txBody>
          <a:bodyPr wrap="square">
            <a:spAutoFit/>
          </a:bodyPr>
          <a:lstStyle/>
          <a:p>
            <a:r>
              <a:rPr lang="ru-RU" sz="3200" b="1" dirty="0"/>
              <a:t>Спешите делать добрые дела.</a:t>
            </a:r>
          </a:p>
          <a:p>
            <a:r>
              <a:rPr lang="ru-RU" sz="3200" b="1" dirty="0"/>
              <a:t>Получится – считайте, повезло!</a:t>
            </a:r>
          </a:p>
          <a:p>
            <a:r>
              <a:rPr lang="ru-RU" sz="3200" b="1" dirty="0"/>
              <a:t>Спешите делать добрые дела,</a:t>
            </a:r>
          </a:p>
          <a:p>
            <a:r>
              <a:rPr lang="ru-RU" sz="3200" b="1" dirty="0"/>
              <a:t>Чтоб не хватило времени на зло!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2745" y="5160565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spc="-100" dirty="0" smtClean="0">
                <a:solidFill>
                  <a:srgbClr val="C00000"/>
                </a:solidFill>
              </a:rPr>
              <a:t>СПЕШИТЕ  ДЕЛАТЬ  ДОБРЫЕ  ДЕЛА</a:t>
            </a:r>
            <a:endParaRPr lang="ru-RU" sz="4400" b="1" spc="-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7399826"/>
      </p:ext>
    </p:extLst>
  </p:cSld>
  <p:clrMapOvr>
    <a:masterClrMapping/>
  </p:clrMapOvr>
  <p:transition spd="med">
    <p:split orient="vert"/>
    <p:sndAc>
      <p:stSnd>
        <p:snd r:embed="rId3" name="добрые дела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6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2000"/>
                            </p:stCondLst>
                            <p:childTnLst>
                              <p:par>
                                <p:cTn id="71" presetID="22" presetClass="exit" presetSubtype="4" fill="hold" grpId="1" nodeType="after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4" grpId="0" animBg="1"/>
      <p:bldP spid="10" grpId="0" animBg="1"/>
      <p:bldP spid="14" grpId="0" animBg="1"/>
      <p:bldP spid="15" grpId="0" animBg="1"/>
      <p:bldP spid="17" grpId="0" animBg="1"/>
      <p:bldP spid="17" grpId="1" animBg="1"/>
      <p:bldP spid="1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4651</TotalTime>
  <Words>237</Words>
  <Application>Microsoft Office PowerPoint</Application>
  <PresentationFormat>Экран (4:3)</PresentationFormat>
  <Paragraphs>46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Слайд 1</vt:lpstr>
      <vt:lpstr>988 г. от Рождества Христова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User</cp:lastModifiedBy>
  <cp:revision>231</cp:revision>
  <dcterms:created xsi:type="dcterms:W3CDTF">2012-11-17T14:17:38Z</dcterms:created>
  <dcterms:modified xsi:type="dcterms:W3CDTF">2017-01-19T14:15:44Z</dcterms:modified>
</cp:coreProperties>
</file>